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3E07"/>
    <a:srgbClr val="000000"/>
    <a:srgbClr val="6C3306"/>
    <a:srgbClr val="512A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842" autoAdjust="0"/>
  </p:normalViewPr>
  <p:slideViewPr>
    <p:cSldViewPr snapToGrid="0" snapToObjects="1">
      <p:cViewPr>
        <p:scale>
          <a:sx n="100" d="100"/>
          <a:sy n="100" d="100"/>
        </p:scale>
        <p:origin x="-113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784836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47640" y="3421080"/>
            <a:ext cx="784836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69200" y="342108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47640" y="342108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784836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647640" y="1413000"/>
            <a:ext cx="784836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8" name="Picture 37"/>
          <p:cNvPicPr/>
          <p:nvPr/>
        </p:nvPicPr>
        <p:blipFill>
          <a:blip r:embed="rId2"/>
          <a:stretch>
            <a:fillRect/>
          </a:stretch>
        </p:blipFill>
        <p:spPr>
          <a:xfrm>
            <a:off x="2162520" y="1412640"/>
            <a:ext cx="4818240" cy="3844440"/>
          </a:xfrm>
          <a:prstGeom prst="rect">
            <a:avLst/>
          </a:prstGeom>
          <a:ln>
            <a:noFill/>
          </a:ln>
        </p:spPr>
      </p:pic>
      <p:pic>
        <p:nvPicPr>
          <p:cNvPr id="39" name="Picture 38"/>
          <p:cNvPicPr/>
          <p:nvPr/>
        </p:nvPicPr>
        <p:blipFill>
          <a:blip r:embed="rId2"/>
          <a:stretch>
            <a:fillRect/>
          </a:stretch>
        </p:blipFill>
        <p:spPr>
          <a:xfrm>
            <a:off x="2162520" y="1412640"/>
            <a:ext cx="4818240" cy="384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647640" y="1413000"/>
            <a:ext cx="7848360" cy="38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784836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108000" y="144360"/>
            <a:ext cx="8856360" cy="4879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47640" y="342108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dirty="0"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47640" y="1413000"/>
            <a:ext cx="7848360" cy="38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69200" y="342108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47640" y="3421080"/>
            <a:ext cx="784836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784836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47640" y="3421080"/>
            <a:ext cx="784836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69200" y="342108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47640" y="342108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784836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47640" y="1413000"/>
            <a:ext cx="784836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784836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08000" y="144360"/>
            <a:ext cx="8856360" cy="4879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47640" y="342108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69200" y="342108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69200" y="1413000"/>
            <a:ext cx="382968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47640" y="3421080"/>
            <a:ext cx="7848360" cy="18334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4" Type="http://schemas.openxmlformats.org/officeDocument/2006/relationships/image" Target="../media/image3.jpeg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/>
          <p:nvPr/>
        </p:nvPicPr>
        <p:blipFill>
          <a:blip r:embed="rId14"/>
          <a:stretch>
            <a:fillRect/>
          </a:stretch>
        </p:blipFill>
        <p:spPr>
          <a:xfrm>
            <a:off x="251640" y="6165360"/>
            <a:ext cx="1536480" cy="489960"/>
          </a:xfrm>
          <a:prstGeom prst="rect">
            <a:avLst/>
          </a:prstGeom>
          <a:ln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125360" y="2565360"/>
            <a:ext cx="7772040" cy="96336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r>
              <a:rPr lang="en-US" sz="2800" b="1">
                <a:solidFill>
                  <a:srgbClr val="763D20"/>
                </a:solidFill>
                <a:latin typeface="Calibri"/>
                <a:ea typeface="ＭＳ Ｐゴシック"/>
              </a:rPr>
              <a:t>Click to edit the title text formatClick to edit Master title style</a:t>
            </a:r>
            <a:endParaRPr/>
          </a:p>
        </p:txBody>
      </p:sp>
      <p:pic>
        <p:nvPicPr>
          <p:cNvPr id="4" name="Picture 4"/>
          <p:cNvPicPr/>
          <p:nvPr/>
        </p:nvPicPr>
        <p:blipFill>
          <a:blip r:embed="rId14"/>
          <a:stretch>
            <a:fillRect/>
          </a:stretch>
        </p:blipFill>
        <p:spPr>
          <a:xfrm>
            <a:off x="251640" y="6165360"/>
            <a:ext cx="1536480" cy="489960"/>
          </a:xfrm>
          <a:prstGeom prst="rect">
            <a:avLst/>
          </a:prstGeom>
          <a:ln>
            <a:noFill/>
          </a:ln>
        </p:spPr>
      </p:pic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1400" dirty="0">
                <a:latin typeface="Arial"/>
              </a:rPr>
              <a:t>Click to edit the outline text format</a:t>
            </a:r>
            <a:endParaRPr dirty="0"/>
          </a:p>
          <a:p>
            <a:pPr lvl="1">
              <a:buSzPct val="75000"/>
              <a:buFont typeface="StarSymbol"/>
              <a:buChar char=""/>
            </a:pPr>
            <a:r>
              <a:rPr lang="en-US" sz="1400" dirty="0">
                <a:latin typeface="Arial"/>
              </a:rPr>
              <a:t>Second Outline Level</a:t>
            </a:r>
            <a:endParaRPr dirty="0"/>
          </a:p>
          <a:p>
            <a:pPr lvl="2">
              <a:buSzPct val="45000"/>
              <a:buFont typeface="StarSymbol"/>
              <a:buChar char=""/>
            </a:pPr>
            <a:r>
              <a:rPr lang="en-US" sz="1400" dirty="0">
                <a:latin typeface="Arial"/>
              </a:rPr>
              <a:t>Third Outline Level</a:t>
            </a:r>
            <a:endParaRPr dirty="0"/>
          </a:p>
          <a:p>
            <a:pPr lvl="3">
              <a:buSzPct val="75000"/>
              <a:buFont typeface="StarSymbol"/>
              <a:buChar char=""/>
            </a:pPr>
            <a:r>
              <a:rPr lang="en-US" sz="1400" dirty="0">
                <a:latin typeface="Arial"/>
              </a:rPr>
              <a:t>Fourth Outline Level</a:t>
            </a:r>
            <a:endParaRPr dirty="0"/>
          </a:p>
          <a:p>
            <a:pPr lvl="4">
              <a:buSzPct val="45000"/>
              <a:buFont typeface="StarSymbol"/>
              <a:buChar char=""/>
            </a:pPr>
            <a:r>
              <a:rPr lang="en-US" sz="2000" dirty="0">
                <a:latin typeface="Arial"/>
              </a:rPr>
              <a:t>Fifth Outline Level</a:t>
            </a:r>
            <a:endParaRPr dirty="0"/>
          </a:p>
          <a:p>
            <a:pPr lvl="5">
              <a:buSzPct val="45000"/>
              <a:buFont typeface="StarSymbol"/>
              <a:buChar char=""/>
            </a:pPr>
            <a:r>
              <a:rPr lang="en-US" sz="2000" dirty="0">
                <a:latin typeface="Arial"/>
              </a:rPr>
              <a:t>Sixth Outline Level</a:t>
            </a:r>
            <a:endParaRPr dirty="0"/>
          </a:p>
          <a:p>
            <a:pPr lvl="6">
              <a:buSzPct val="45000"/>
              <a:buFont typeface="StarSymbol"/>
              <a:buChar char=""/>
            </a:pPr>
            <a:r>
              <a:rPr lang="en-US" sz="2000" dirty="0">
                <a:latin typeface="Arial"/>
              </a:rPr>
              <a:t>Seventh Outline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4"/>
          <p:cNvPicPr/>
          <p:nvPr/>
        </p:nvPicPr>
        <p:blipFill>
          <a:blip r:embed="rId14"/>
          <a:stretch>
            <a:fillRect/>
          </a:stretch>
        </p:blipFill>
        <p:spPr>
          <a:xfrm>
            <a:off x="7164360" y="5950080"/>
            <a:ext cx="1733040" cy="748800"/>
          </a:xfrm>
          <a:prstGeom prst="rect">
            <a:avLst/>
          </a:prstGeom>
          <a:ln w="9360">
            <a:noFill/>
          </a:ln>
        </p:spPr>
      </p:pic>
      <p:pic>
        <p:nvPicPr>
          <p:cNvPr id="41" name="Picture 5"/>
          <p:cNvPicPr/>
          <p:nvPr/>
        </p:nvPicPr>
        <p:blipFill>
          <a:blip r:embed="rId15"/>
          <a:stretch>
            <a:fillRect/>
          </a:stretch>
        </p:blipFill>
        <p:spPr>
          <a:xfrm>
            <a:off x="251640" y="6165360"/>
            <a:ext cx="1536480" cy="489960"/>
          </a:xfrm>
          <a:prstGeom prst="rect">
            <a:avLst/>
          </a:prstGeom>
          <a:ln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08000" y="144360"/>
            <a:ext cx="8856360" cy="10522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400" b="1">
                <a:solidFill>
                  <a:srgbClr val="763D20"/>
                </a:solidFill>
                <a:latin typeface="Calibri"/>
                <a:ea typeface="ＭＳ Ｐゴシック"/>
              </a:rPr>
              <a:t>Click to edit the title text formatClick to edit Master title style</a:t>
            </a:r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47640" y="1413000"/>
            <a:ext cx="7848360" cy="384444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StarSymbol"/>
              <a:buChar char="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StarSymbol"/>
              <a:buChar char="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StarSymbol"/>
              <a:buChar char="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StarSymbol"/>
              <a:buChar char="»"/>
            </a:pPr>
            <a:r>
              <a:rPr lang="en-US" sz="1400">
                <a:solidFill>
                  <a:srgbClr val="921F07"/>
                </a:solidFill>
                <a:latin typeface="Arial"/>
                <a:ea typeface="ＭＳ Ｐゴシック"/>
              </a:rPr>
              <a:t>Fifth level</a:t>
            </a:r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sldNum"/>
          </p:nvPr>
        </p:nvSpPr>
        <p:spPr>
          <a:xfrm>
            <a:off x="4140000" y="6165360"/>
            <a:ext cx="83772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B79C1D9-A935-4418-A092-6A552213F65D}" type="slidenum">
              <a:rPr lang="en-GB" sz="800">
                <a:solidFill>
                  <a:srgbClr val="4D4D4D"/>
                </a:solidFill>
                <a:latin typeface="Arial"/>
                <a:ea typeface="ＭＳ Ｐゴシック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432000" y="1409700"/>
            <a:ext cx="8465400" cy="20047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6C3306"/>
                </a:solidFill>
                <a:latin typeface="Calibri"/>
                <a:cs typeface="Calibri"/>
              </a:rPr>
              <a:t>Building a knowledge platform for agriculture and rural development: </a:t>
            </a:r>
            <a:r>
              <a:rPr lang="en-US" sz="3600" b="1" dirty="0" smtClean="0">
                <a:solidFill>
                  <a:srgbClr val="6C3306"/>
                </a:solidFill>
                <a:latin typeface="Calibri"/>
                <a:cs typeface="Calibri"/>
              </a:rPr>
              <a:t>Evidence</a:t>
            </a:r>
            <a:r>
              <a:rPr lang="en-US" sz="3600" b="1" dirty="0">
                <a:solidFill>
                  <a:srgbClr val="6C3306"/>
                </a:solidFill>
                <a:latin typeface="Calibri"/>
                <a:cs typeface="Calibri"/>
              </a:rPr>
              <a:t>-based learning and results based </a:t>
            </a:r>
            <a:r>
              <a:rPr lang="en-US" sz="3600" b="1" dirty="0" smtClean="0">
                <a:solidFill>
                  <a:srgbClr val="6C3306"/>
                </a:solidFill>
                <a:latin typeface="Calibri"/>
                <a:cs typeface="Calibri"/>
              </a:rPr>
              <a:t>management in Myanmar.</a:t>
            </a:r>
          </a:p>
          <a:p>
            <a:pPr>
              <a:lnSpc>
                <a:spcPct val="100000"/>
              </a:lnSpc>
            </a:pPr>
            <a:endParaRPr sz="3600" b="1" dirty="0">
              <a:solidFill>
                <a:srgbClr val="6C3306"/>
              </a:solidFill>
              <a:latin typeface="Calibri"/>
              <a:cs typeface="Calibri"/>
            </a:endParaRPr>
          </a:p>
        </p:txBody>
      </p:sp>
      <p:sp>
        <p:nvSpPr>
          <p:cNvPr id="80" name="TextShape 2"/>
          <p:cNvSpPr txBox="1"/>
          <p:nvPr/>
        </p:nvSpPr>
        <p:spPr>
          <a:xfrm>
            <a:off x="2496960" y="3576600"/>
            <a:ext cx="6400440" cy="1149120"/>
          </a:xfrm>
          <a:prstGeom prst="rect">
            <a:avLst/>
          </a:prstGeom>
        </p:spPr>
        <p:txBody>
          <a:bodyPr/>
          <a:lstStyle/>
          <a:p>
            <a:pPr algn="r">
              <a:lnSpc>
                <a:spcPct val="100000"/>
              </a:lnSpc>
            </a:pPr>
            <a:r>
              <a:rPr lang="en-GB" sz="2000" b="1" dirty="0" smtClean="0">
                <a:solidFill>
                  <a:srgbClr val="921F07"/>
                </a:solidFill>
                <a:latin typeface="Calibri"/>
                <a:ea typeface="ＭＳ Ｐゴシック"/>
                <a:cs typeface="Calibri"/>
              </a:rPr>
              <a:t>Livelihoods and Food Security Trust Annual Forum</a:t>
            </a:r>
          </a:p>
          <a:p>
            <a:pPr algn="r">
              <a:lnSpc>
                <a:spcPct val="100000"/>
              </a:lnSpc>
            </a:pPr>
            <a:r>
              <a:rPr lang="en-GB" sz="2000" b="1" dirty="0" smtClean="0">
                <a:solidFill>
                  <a:srgbClr val="921F07"/>
                </a:solidFill>
                <a:latin typeface="Calibri"/>
                <a:ea typeface="ＭＳ Ｐゴシック"/>
                <a:cs typeface="Calibri"/>
              </a:rPr>
              <a:t>Nay </a:t>
            </a:r>
            <a:r>
              <a:rPr lang="en-GB" sz="2000" b="1" dirty="0" err="1" smtClean="0">
                <a:solidFill>
                  <a:srgbClr val="921F07"/>
                </a:solidFill>
                <a:latin typeface="Calibri"/>
                <a:ea typeface="ＭＳ Ｐゴシック"/>
                <a:cs typeface="Calibri"/>
              </a:rPr>
              <a:t>Pyi</a:t>
            </a:r>
            <a:r>
              <a:rPr lang="en-GB" sz="2000" b="1" dirty="0" smtClean="0">
                <a:solidFill>
                  <a:srgbClr val="921F07"/>
                </a:solidFill>
                <a:latin typeface="Calibri"/>
                <a:ea typeface="ＭＳ Ｐゴシック"/>
                <a:cs typeface="Calibri"/>
              </a:rPr>
              <a:t> Taw</a:t>
            </a:r>
          </a:p>
          <a:p>
            <a:pPr algn="r">
              <a:lnSpc>
                <a:spcPct val="100000"/>
              </a:lnSpc>
            </a:pPr>
            <a:r>
              <a:rPr lang="en-GB" sz="2000" b="1" dirty="0" smtClean="0">
                <a:solidFill>
                  <a:srgbClr val="921F07"/>
                </a:solidFill>
                <a:latin typeface="Calibri"/>
                <a:ea typeface="ＭＳ Ｐゴシック"/>
                <a:cs typeface="Calibri"/>
              </a:rPr>
              <a:t> 25-26</a:t>
            </a:r>
            <a:r>
              <a:rPr lang="en-GB" sz="2000" b="1" baseline="30000" dirty="0" smtClean="0">
                <a:solidFill>
                  <a:srgbClr val="921F07"/>
                </a:solidFill>
                <a:latin typeface="Calibri"/>
                <a:ea typeface="ＭＳ Ｐゴシック"/>
                <a:cs typeface="Calibri"/>
              </a:rPr>
              <a:t>th</a:t>
            </a:r>
            <a:r>
              <a:rPr lang="en-GB" sz="2000" b="1" dirty="0" smtClean="0">
                <a:solidFill>
                  <a:srgbClr val="921F07"/>
                </a:solidFill>
                <a:latin typeface="Calibri"/>
                <a:ea typeface="ＭＳ Ｐゴシック"/>
                <a:cs typeface="Calibri"/>
              </a:rPr>
              <a:t>  November 2014</a:t>
            </a:r>
          </a:p>
          <a:p>
            <a:pPr algn="r">
              <a:lnSpc>
                <a:spcPct val="100000"/>
              </a:lnSpc>
            </a:pPr>
            <a:endParaRPr lang="en-GB" sz="2000" b="1" dirty="0">
              <a:solidFill>
                <a:srgbClr val="921F07"/>
              </a:solidFill>
              <a:latin typeface="Calibri"/>
              <a:ea typeface="ＭＳ Ｐゴシック"/>
              <a:cs typeface="Calibri"/>
            </a:endParaRPr>
          </a:p>
          <a:p>
            <a:pPr algn="r">
              <a:lnSpc>
                <a:spcPct val="100000"/>
              </a:lnSpc>
            </a:pPr>
            <a:endParaRPr lang="en-GB" sz="2000" b="1" dirty="0" smtClean="0">
              <a:solidFill>
                <a:srgbClr val="921F07"/>
              </a:solidFill>
              <a:latin typeface="Calibri"/>
              <a:ea typeface="ＭＳ Ｐゴシック"/>
              <a:cs typeface="Calibri"/>
            </a:endParaRPr>
          </a:p>
          <a:p>
            <a:pPr algn="r">
              <a:lnSpc>
                <a:spcPct val="100000"/>
              </a:lnSpc>
            </a:pPr>
            <a:endParaRPr lang="en-GB" sz="2000" b="1" dirty="0">
              <a:solidFill>
                <a:srgbClr val="921F07"/>
              </a:solidFill>
              <a:latin typeface="Calibri"/>
              <a:ea typeface="ＭＳ Ｐゴシック"/>
              <a:cs typeface="Calibri"/>
            </a:endParaRPr>
          </a:p>
          <a:p>
            <a:pPr algn="r">
              <a:lnSpc>
                <a:spcPct val="100000"/>
              </a:lnSpc>
            </a:pPr>
            <a:r>
              <a:rPr lang="en-GB" sz="2000" b="1" dirty="0" smtClean="0">
                <a:solidFill>
                  <a:srgbClr val="3366FF"/>
                </a:solidFill>
                <a:latin typeface="Calibri"/>
                <a:ea typeface="ＭＳ Ｐゴシック"/>
                <a:cs typeface="Calibri"/>
              </a:rPr>
              <a:t>Dr Yvonne Pinto</a:t>
            </a:r>
          </a:p>
          <a:p>
            <a:pPr algn="r">
              <a:lnSpc>
                <a:spcPct val="100000"/>
              </a:lnSpc>
            </a:pPr>
            <a:r>
              <a:rPr lang="en-GB" sz="2000" b="1" dirty="0" err="1" smtClean="0">
                <a:solidFill>
                  <a:srgbClr val="3366FF"/>
                </a:solidFill>
                <a:latin typeface="Calibri"/>
                <a:ea typeface="ＭＳ Ｐゴシック"/>
                <a:cs typeface="Calibri"/>
              </a:rPr>
              <a:t>yvonne@yvonnepinto.com</a:t>
            </a:r>
            <a:endParaRPr sz="2000" dirty="0">
              <a:solidFill>
                <a:srgbClr val="3366FF"/>
              </a:solidFill>
              <a:latin typeface="Calibri"/>
              <a:cs typeface="Calibri"/>
            </a:endParaRPr>
          </a:p>
          <a:p>
            <a:pPr algn="r">
              <a:lnSpc>
                <a:spcPct val="100000"/>
              </a:lnSpc>
            </a:pP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-84240"/>
            <a:ext cx="8608760" cy="105264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6C3306"/>
                </a:solidFill>
                <a:latin typeface="Calibri"/>
                <a:cs typeface="Calibri"/>
              </a:rPr>
              <a:t>Enabling Evidence Based Learning</a:t>
            </a:r>
            <a:endParaRPr lang="en-US" sz="2800" b="1" dirty="0">
              <a:solidFill>
                <a:srgbClr val="6C3306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5600" y="723900"/>
            <a:ext cx="839470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cs typeface="Calibri"/>
              </a:rPr>
              <a:t>Common formulation of TOCs to create a common vision and define outcomes and programme-specific learning </a:t>
            </a:r>
            <a:r>
              <a:rPr lang="en-US" dirty="0" smtClean="0">
                <a:latin typeface="Calibri"/>
                <a:cs typeface="Calibri"/>
              </a:rPr>
              <a:t>agendas</a:t>
            </a:r>
          </a:p>
          <a:p>
            <a:pPr>
              <a:buSzPct val="100000"/>
            </a:pPr>
            <a:endParaRPr lang="en-US" dirty="0">
              <a:latin typeface="Calibri"/>
              <a:cs typeface="Calibri"/>
            </a:endParaRPr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cs typeface="Calibri"/>
              </a:rPr>
              <a:t>Defining learning agendas</a:t>
            </a: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dirty="0">
                <a:latin typeface="Calibri"/>
                <a:cs typeface="Calibri"/>
              </a:rPr>
              <a:t>Myanmar-level</a:t>
            </a: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dirty="0">
                <a:latin typeface="Calibri"/>
                <a:cs typeface="Calibri"/>
              </a:rPr>
              <a:t>Livelihood strategies</a:t>
            </a: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dirty="0">
                <a:latin typeface="Calibri"/>
                <a:cs typeface="Calibri"/>
              </a:rPr>
              <a:t>Programme level</a:t>
            </a: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dirty="0">
                <a:latin typeface="Calibri"/>
                <a:cs typeface="Calibri"/>
              </a:rPr>
              <a:t>Sectoral/</a:t>
            </a:r>
            <a:r>
              <a:rPr lang="en-US" dirty="0" smtClean="0">
                <a:latin typeface="Calibri"/>
                <a:cs typeface="Calibri"/>
              </a:rPr>
              <a:t>thematic</a:t>
            </a:r>
          </a:p>
          <a:p>
            <a:pPr lvl="1">
              <a:buSzPct val="75000"/>
            </a:pPr>
            <a:endParaRPr lang="en-US" dirty="0">
              <a:latin typeface="Calibri"/>
              <a:cs typeface="Calibri"/>
            </a:endParaRPr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cs typeface="Calibri"/>
              </a:rPr>
              <a:t>Conducting robust internal and external M&amp;E within a shared, structured </a:t>
            </a:r>
            <a:r>
              <a:rPr lang="en-US" dirty="0" smtClean="0">
                <a:latin typeface="Calibri"/>
                <a:cs typeface="Calibri"/>
              </a:rPr>
              <a:t>framework</a:t>
            </a:r>
          </a:p>
          <a:p>
            <a:pPr>
              <a:buSzPct val="100000"/>
            </a:pPr>
            <a:endParaRPr lang="en-US" dirty="0">
              <a:latin typeface="Calibri"/>
              <a:cs typeface="Calibri"/>
            </a:endParaRPr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cs typeface="Calibri"/>
              </a:rPr>
              <a:t>Creating and maintaining an online knowledge </a:t>
            </a:r>
            <a:r>
              <a:rPr lang="en-US" dirty="0" smtClean="0">
                <a:latin typeface="Calibri"/>
                <a:cs typeface="Calibri"/>
              </a:rPr>
              <a:t>portal</a:t>
            </a:r>
          </a:p>
          <a:p>
            <a:pPr>
              <a:buSzPct val="100000"/>
            </a:pPr>
            <a:endParaRPr lang="en-US" dirty="0">
              <a:latin typeface="Calibri"/>
              <a:cs typeface="Calibri"/>
            </a:endParaRPr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dirty="0">
                <a:latin typeface="Calibri"/>
                <a:cs typeface="Calibri"/>
              </a:rPr>
              <a:t>Creating learning mechanisms and events</a:t>
            </a: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dirty="0">
                <a:latin typeface="Calibri"/>
                <a:cs typeface="Calibri"/>
              </a:rPr>
              <a:t>Opportunities for wider network of knowledge users to participate in governance and shape learning agendas</a:t>
            </a: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dirty="0">
                <a:latin typeface="Calibri"/>
                <a:cs typeface="Calibri"/>
              </a:rPr>
              <a:t>Communities of practice</a:t>
            </a: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dirty="0">
                <a:latin typeface="Calibri"/>
                <a:cs typeface="Calibri"/>
              </a:rPr>
              <a:t>Programme and sectoral synthesis workshops and reports</a:t>
            </a: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dirty="0">
                <a:latin typeface="Calibri"/>
                <a:cs typeface="Calibri"/>
              </a:rPr>
              <a:t>Capacity development</a:t>
            </a:r>
          </a:p>
          <a:p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0760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457200" y="144360"/>
            <a:ext cx="8507160" cy="10522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763D20"/>
                </a:solidFill>
                <a:latin typeface="Calibri"/>
                <a:ea typeface="ＭＳ Ｐゴシック"/>
              </a:rPr>
              <a:t>Overview</a:t>
            </a:r>
            <a:endParaRPr dirty="0"/>
          </a:p>
        </p:txBody>
      </p:sp>
      <p:sp>
        <p:nvSpPr>
          <p:cNvPr id="83" name="TextShape 2"/>
          <p:cNvSpPr txBox="1"/>
          <p:nvPr/>
        </p:nvSpPr>
        <p:spPr>
          <a:xfrm>
            <a:off x="4140000" y="6165360"/>
            <a:ext cx="83772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449DF99-9CA7-4F31-B8CC-92B6C873B62E}" type="slidenum">
              <a:rPr lang="en-GB" sz="800">
                <a:solidFill>
                  <a:srgbClr val="4D4D4D"/>
                </a:solidFill>
                <a:latin typeface="Arial"/>
                <a:ea typeface="ＭＳ Ｐゴシック"/>
              </a:rPr>
              <a:t>2</a:t>
            </a:fld>
            <a:endParaRPr/>
          </a:p>
        </p:txBody>
      </p:sp>
      <p:sp>
        <p:nvSpPr>
          <p:cNvPr id="84" name="TextShape 3"/>
          <p:cNvSpPr txBox="1"/>
          <p:nvPr/>
        </p:nvSpPr>
        <p:spPr>
          <a:xfrm>
            <a:off x="927100" y="1019300"/>
            <a:ext cx="7099300" cy="4530600"/>
          </a:xfrm>
          <a:prstGeom prst="rect">
            <a:avLst/>
          </a:prstGeom>
        </p:spPr>
        <p:txBody>
          <a:bodyPr/>
          <a:lstStyle/>
          <a:p>
            <a:pPr marL="342900" indent="-342900">
              <a:buSzPct val="80000"/>
              <a:buFont typeface="Arial"/>
              <a:buChar char="•"/>
            </a:pP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 knowledge platform</a:t>
            </a:r>
            <a:r>
              <a:rPr lang="en-US" sz="22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?</a:t>
            </a:r>
          </a:p>
          <a:p>
            <a:pPr>
              <a:buSzPct val="80000"/>
            </a:pPr>
            <a:endParaRPr sz="22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342900" indent="-342900">
              <a:buSzPct val="80000"/>
              <a:buFont typeface="Arial"/>
              <a:buChar char="•"/>
            </a:pP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Knowledge Management and M&amp;</a:t>
            </a:r>
            <a:r>
              <a:rPr lang="en-US" sz="22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</a:p>
          <a:p>
            <a:pPr>
              <a:buSzPct val="80000"/>
            </a:pPr>
            <a:endParaRPr sz="22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342900" indent="-342900">
              <a:buSzPct val="80000"/>
              <a:buFont typeface="Arial"/>
              <a:buChar char="•"/>
            </a:pP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Learning about what: defining the learning </a:t>
            </a:r>
            <a:r>
              <a:rPr lang="en-US" sz="22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agenda</a:t>
            </a:r>
          </a:p>
          <a:p>
            <a:pPr>
              <a:buSzPct val="80000"/>
            </a:pPr>
            <a:endParaRPr sz="22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342900" indent="-342900">
              <a:buSzPct val="80000"/>
              <a:buFont typeface="Arial"/>
              <a:buChar char="•"/>
            </a:pP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Results framework, TOC and M&amp;</a:t>
            </a:r>
            <a:r>
              <a:rPr lang="en-US" sz="22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</a:t>
            </a:r>
          </a:p>
          <a:p>
            <a:pPr>
              <a:buSzPct val="80000"/>
            </a:pPr>
            <a:endParaRPr sz="22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342900" indent="-342900">
              <a:buSzPct val="80000"/>
              <a:buFont typeface="Arial"/>
              <a:buChar char="•"/>
            </a:pP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Evaluations and research </a:t>
            </a:r>
            <a:r>
              <a:rPr lang="en-US" sz="22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studies</a:t>
            </a:r>
          </a:p>
          <a:p>
            <a:pPr>
              <a:buSzPct val="80000"/>
            </a:pPr>
            <a:endParaRPr sz="22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342900" indent="-342900">
              <a:buSzPct val="80000"/>
              <a:buFont typeface="Arial"/>
              <a:buChar char="•"/>
            </a:pP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 digital knowledge </a:t>
            </a:r>
            <a:r>
              <a:rPr lang="en-US" sz="2200" dirty="0" smtClean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platform</a:t>
            </a:r>
          </a:p>
          <a:p>
            <a:pPr>
              <a:buSzPct val="80000"/>
            </a:pPr>
            <a:endParaRPr sz="22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342900" indent="-342900">
              <a:buSzPct val="80000"/>
              <a:buFont typeface="Arial"/>
              <a:buChar char="•"/>
            </a:pPr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Enabling evidence-based learning</a:t>
            </a:r>
            <a:endParaRPr sz="22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108000" y="68160"/>
            <a:ext cx="8856360" cy="105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400" b="1" dirty="0">
                <a:solidFill>
                  <a:srgbClr val="6C3306"/>
                </a:solidFill>
                <a:latin typeface="Arial"/>
              </a:rPr>
              <a:t>Knowledge Management and M&amp;E</a:t>
            </a:r>
            <a:endParaRPr dirty="0">
              <a:solidFill>
                <a:srgbClr val="6C3306"/>
              </a:solidFill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266640" y="1187240"/>
            <a:ext cx="4025960" cy="23052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100000"/>
            </a:pPr>
            <a:r>
              <a:rPr lang="en-US" sz="2000" b="1" dirty="0">
                <a:solidFill>
                  <a:srgbClr val="6C3306"/>
                </a:solidFill>
                <a:latin typeface="Calibri"/>
                <a:ea typeface="Calibri"/>
                <a:cs typeface="Calibri"/>
              </a:rPr>
              <a:t>Monitoring and Evaluation</a:t>
            </a:r>
            <a:endParaRPr sz="2000" dirty="0">
              <a:solidFill>
                <a:srgbClr val="6C3306"/>
              </a:solidFill>
              <a:latin typeface="Calibri"/>
              <a:cs typeface="Calibri"/>
            </a:endParaRPr>
          </a:p>
          <a:p>
            <a:pPr marL="266700" lvl="1" indent="-17780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Measurement and interpretation of the outputs, outcomes and impacts of an intervention</a:t>
            </a:r>
            <a:endParaRPr sz="2000" dirty="0">
              <a:latin typeface="Calibri"/>
              <a:cs typeface="Calibri"/>
            </a:endParaRPr>
          </a:p>
          <a:p>
            <a:pPr marL="266700" lvl="1" indent="-17780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Focus on the data itself</a:t>
            </a:r>
            <a:endParaRPr sz="2000" dirty="0">
              <a:latin typeface="Calibri"/>
              <a:cs typeface="Calibri"/>
            </a:endParaRPr>
          </a:p>
          <a:p>
            <a:pPr marL="266700" lvl="1" indent="-17780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Emerges from an </a:t>
            </a:r>
            <a:r>
              <a:rPr lang="en-US" sz="2000" b="1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accountability</a:t>
            </a: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 paradigm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87" name="TextShape 3"/>
          <p:cNvSpPr txBox="1"/>
          <p:nvPr/>
        </p:nvSpPr>
        <p:spPr>
          <a:xfrm>
            <a:off x="4483100" y="1057400"/>
            <a:ext cx="4432300" cy="33114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</a:pPr>
            <a:r>
              <a:rPr lang="en-US" sz="2000" b="1" dirty="0">
                <a:solidFill>
                  <a:srgbClr val="6C3306"/>
                </a:solidFill>
                <a:latin typeface="Calibri"/>
                <a:ea typeface="Calibri"/>
                <a:cs typeface="Calibri"/>
              </a:rPr>
              <a:t>Knowledge management</a:t>
            </a:r>
            <a:endParaRPr sz="2000" dirty="0">
              <a:solidFill>
                <a:srgbClr val="6C3306"/>
              </a:solidFill>
              <a:latin typeface="Calibri"/>
              <a:cs typeface="Calibri"/>
            </a:endParaRPr>
          </a:p>
          <a:p>
            <a:pPr marL="266700" lvl="1" indent="-177800">
              <a:buSzPct val="75000"/>
              <a:buFont typeface="Arial"/>
              <a:buChar char="•"/>
            </a:pPr>
            <a:r>
              <a:rPr lang="en-US" sz="2000" dirty="0" smtClean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Knowledge as </a:t>
            </a: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a resource </a:t>
            </a:r>
            <a:r>
              <a:rPr lang="en-US" sz="2000" dirty="0" smtClean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focusing </a:t>
            </a: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on how it is produced, shared and applied (or lost, </a:t>
            </a:r>
            <a:r>
              <a:rPr lang="en-US" sz="2000" dirty="0" smtClean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misused) </a:t>
            </a: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in diverse </a:t>
            </a:r>
            <a:r>
              <a:rPr lang="en-US" sz="2000" dirty="0" err="1" smtClean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organisational</a:t>
            </a: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dirty="0" smtClean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or </a:t>
            </a: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institutional settings</a:t>
            </a:r>
            <a:endParaRPr sz="2000" dirty="0">
              <a:latin typeface="Calibri"/>
              <a:cs typeface="Calibri"/>
            </a:endParaRPr>
          </a:p>
          <a:p>
            <a:pPr marL="266700" lvl="1" indent="-17780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About people, their relationships and what they can do with data</a:t>
            </a:r>
            <a:endParaRPr sz="2000" dirty="0">
              <a:latin typeface="Calibri"/>
              <a:cs typeface="Calibri"/>
            </a:endParaRPr>
          </a:p>
          <a:p>
            <a:pPr marL="266700" lvl="1" indent="-17780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Emerges from a </a:t>
            </a:r>
            <a:r>
              <a:rPr lang="en-US" sz="2000" b="1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learning and performance</a:t>
            </a:r>
            <a:r>
              <a:rPr lang="en-US" sz="2000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 paradigm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88" name="TextShape 4"/>
          <p:cNvSpPr txBox="1"/>
          <p:nvPr/>
        </p:nvSpPr>
        <p:spPr>
          <a:xfrm>
            <a:off x="279340" y="4070300"/>
            <a:ext cx="8458260" cy="1440000"/>
          </a:xfrm>
          <a:prstGeom prst="rect">
            <a:avLst/>
          </a:prstGeom>
        </p:spPr>
        <p:txBody>
          <a:bodyPr lIns="0" tIns="0" rIns="0" bIns="0"/>
          <a:lstStyle/>
          <a:p>
            <a:pPr marL="285750" indent="-285750">
              <a:buSzPct val="100000"/>
              <a:buFont typeface="Arial"/>
              <a:buChar char="•"/>
            </a:pPr>
            <a:r>
              <a:rPr lang="en-US" sz="2000" i="1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M&amp;E and KM are different yet complementary. M&amp;E can </a:t>
            </a:r>
            <a:r>
              <a:rPr lang="en-US" sz="2000" i="1" dirty="0" smtClean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be the </a:t>
            </a:r>
            <a:r>
              <a:rPr lang="en-US" sz="2000" i="1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foundation </a:t>
            </a:r>
            <a:r>
              <a:rPr lang="en-US" sz="2000" i="1" dirty="0" smtClean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for </a:t>
            </a:r>
            <a:r>
              <a:rPr lang="en-US" sz="2000" i="1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structured primary evidence about the extent to which an intervention is achieving what it set out to achieve. </a:t>
            </a:r>
            <a:endParaRPr lang="en-US" sz="2000" i="1" dirty="0" smtClean="0">
              <a:solidFill>
                <a:srgbClr val="921F07"/>
              </a:solidFill>
              <a:latin typeface="Calibri"/>
              <a:ea typeface="Calibri"/>
              <a:cs typeface="Calibri"/>
            </a:endParaRPr>
          </a:p>
          <a:p>
            <a:pPr>
              <a:buSzPct val="100000"/>
            </a:pPr>
            <a:endParaRPr lang="en-US" sz="2000" i="1" dirty="0" smtClean="0">
              <a:solidFill>
                <a:srgbClr val="921F07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SzPct val="100000"/>
              <a:buFont typeface="Arial"/>
              <a:buChar char="•"/>
            </a:pPr>
            <a:r>
              <a:rPr lang="en-US" sz="2000" i="1" dirty="0" smtClean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KM </a:t>
            </a:r>
            <a:r>
              <a:rPr lang="en-US" sz="2000" i="1" dirty="0">
                <a:solidFill>
                  <a:srgbClr val="921F07"/>
                </a:solidFill>
                <a:latin typeface="Calibri"/>
                <a:ea typeface="Calibri"/>
                <a:cs typeface="Calibri"/>
              </a:rPr>
              <a:t>can help to ensure that the data gets translated into learning – i.e. new understanding and new ways of working – in service of strategic goals.</a:t>
            </a:r>
            <a:endParaRPr sz="2000" i="1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444500" y="50800"/>
            <a:ext cx="7581900" cy="8537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400" b="1" dirty="0">
                <a:solidFill>
                  <a:srgbClr val="6C3306"/>
                </a:solidFill>
                <a:latin typeface="Arial"/>
              </a:rPr>
              <a:t>A knowledge platform?</a:t>
            </a:r>
            <a:endParaRPr dirty="0">
              <a:solidFill>
                <a:srgbClr val="6C3306"/>
              </a:solidFill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292040" y="726740"/>
            <a:ext cx="4305360" cy="38444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</a:pPr>
            <a:r>
              <a:rPr lang="en-US" sz="1700" b="1" dirty="0" smtClean="0">
                <a:solidFill>
                  <a:srgbClr val="6C3306"/>
                </a:solidFill>
                <a:latin typeface="Arial"/>
              </a:rPr>
              <a:t>Internal:</a:t>
            </a:r>
            <a:endParaRPr sz="1700" dirty="0">
              <a:solidFill>
                <a:srgbClr val="6C3306"/>
              </a:solidFill>
            </a:endParaRPr>
          </a:p>
          <a:p>
            <a:pPr lvl="1" indent="-368300">
              <a:buSzPct val="75000"/>
              <a:buFont typeface="Arial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Ensure that implementing partners, and key internal stakeholders are engaged in a robust, evidence-based learning process.</a:t>
            </a:r>
            <a:endParaRPr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lvl="1" indent="-368300">
              <a:buSzPct val="75000"/>
              <a:buFont typeface="Arial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Ensuring a robust and systematic M&amp;E framework is in place to build the evidence base in relation to the learning agenda; </a:t>
            </a:r>
            <a:endParaRPr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lvl="1" indent="-368300">
              <a:buSzPct val="75000"/>
              <a:buFont typeface="Arial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Building the capacity, skills and knowledge of implementation partners in a manner that helps them learn from each other and improve their performance in line with LIFT objectives.</a:t>
            </a:r>
            <a:endParaRPr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lvl="1" indent="-368300">
              <a:buSzPct val="75000"/>
              <a:buFont typeface="Arial"/>
              <a:buChar char="•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Government will occupy a position that straddles inside and outside as it increasingly becomes an active partner in both the implementation and learning processes.</a:t>
            </a:r>
            <a:endParaRPr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91" name="TextShape 3"/>
          <p:cNvSpPr txBox="1"/>
          <p:nvPr/>
        </p:nvSpPr>
        <p:spPr>
          <a:xfrm>
            <a:off x="4770800" y="739900"/>
            <a:ext cx="3941400" cy="38444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</a:pPr>
            <a:r>
              <a:rPr lang="en-US" b="1" dirty="0">
                <a:solidFill>
                  <a:srgbClr val="6C3306"/>
                </a:solidFill>
                <a:latin typeface="Calibri"/>
                <a:cs typeface="Calibri"/>
              </a:rPr>
              <a:t>External</a:t>
            </a:r>
            <a:r>
              <a:rPr lang="en-US" dirty="0">
                <a:solidFill>
                  <a:srgbClr val="6C3306"/>
                </a:solidFill>
                <a:latin typeface="Calibri"/>
                <a:cs typeface="Calibri"/>
              </a:rPr>
              <a:t>:</a:t>
            </a:r>
            <a:endParaRPr dirty="0">
              <a:solidFill>
                <a:srgbClr val="6C3306"/>
              </a:solidFill>
              <a:latin typeface="Calibri"/>
              <a:cs typeface="Calibri"/>
            </a:endParaRPr>
          </a:p>
          <a:p>
            <a:pPr marL="285750" lvl="1" indent="-285750">
              <a:buSzPct val="75000"/>
              <a:buFont typeface="Arial"/>
              <a:buChar char="•"/>
            </a:pPr>
            <a:r>
              <a:rPr lang="en-US" dirty="0">
                <a:solidFill>
                  <a:srgbClr val="984807"/>
                </a:solidFill>
                <a:latin typeface="Calibri"/>
                <a:cs typeface="Calibri"/>
              </a:rPr>
              <a:t>Engaging the broader network of development partners, particularly the government but also donors and other implementing organisations outside of LIFT in the learning process;</a:t>
            </a:r>
            <a:endParaRPr dirty="0">
              <a:solidFill>
                <a:srgbClr val="984807"/>
              </a:solidFill>
              <a:latin typeface="Calibri"/>
              <a:cs typeface="Calibri"/>
            </a:endParaRPr>
          </a:p>
          <a:p>
            <a:pPr marL="285750" indent="-285750">
              <a:buSzPct val="75000"/>
              <a:buFont typeface="Arial"/>
              <a:buChar char="•"/>
            </a:pPr>
            <a:r>
              <a:rPr lang="en-US" dirty="0">
                <a:solidFill>
                  <a:srgbClr val="984807"/>
                </a:solidFill>
                <a:latin typeface="Calibri"/>
                <a:cs typeface="Calibri"/>
              </a:rPr>
              <a:t>Formulating sectoral learning agendas, </a:t>
            </a:r>
            <a:r>
              <a:rPr lang="en-US" dirty="0" smtClean="0">
                <a:solidFill>
                  <a:srgbClr val="984807"/>
                </a:solidFill>
                <a:latin typeface="Calibri"/>
                <a:cs typeface="Calibri"/>
              </a:rPr>
              <a:t>participating </a:t>
            </a:r>
            <a:r>
              <a:rPr lang="en-US" dirty="0">
                <a:solidFill>
                  <a:srgbClr val="984807"/>
                </a:solidFill>
                <a:latin typeface="Calibri"/>
                <a:cs typeface="Calibri"/>
              </a:rPr>
              <a:t>in various learning activities: </a:t>
            </a:r>
            <a:endParaRPr dirty="0">
              <a:solidFill>
                <a:srgbClr val="984807"/>
              </a:solidFill>
              <a:latin typeface="Calibri"/>
              <a:cs typeface="Calibri"/>
            </a:endParaRPr>
          </a:p>
          <a:p>
            <a:pPr marL="742950" lvl="1" indent="-285750">
              <a:buSzPct val="45000"/>
              <a:buFont typeface="Wingdings" charset="2"/>
              <a:buChar char="§"/>
            </a:pPr>
            <a:r>
              <a:rPr lang="en-US" dirty="0">
                <a:solidFill>
                  <a:srgbClr val="984807"/>
                </a:solidFill>
                <a:latin typeface="Calibri"/>
                <a:cs typeface="Calibri"/>
              </a:rPr>
              <a:t>Sectoral working group meetings and  COPs</a:t>
            </a:r>
            <a:endParaRPr dirty="0">
              <a:solidFill>
                <a:srgbClr val="984807"/>
              </a:solidFill>
              <a:latin typeface="Calibri"/>
              <a:cs typeface="Calibri"/>
            </a:endParaRPr>
          </a:p>
          <a:p>
            <a:pPr marL="742950" lvl="1" indent="-285750">
              <a:buSzPct val="45000"/>
              <a:buFont typeface="Wingdings" charset="2"/>
              <a:buChar char="§"/>
            </a:pPr>
            <a:r>
              <a:rPr lang="en-US" dirty="0">
                <a:solidFill>
                  <a:srgbClr val="984807"/>
                </a:solidFill>
                <a:latin typeface="Calibri"/>
                <a:cs typeface="Calibri"/>
              </a:rPr>
              <a:t>Periodic progress review meetings, meetings at the Fund and board levels and with strategic steering/management/technical committees.</a:t>
            </a:r>
            <a:endParaRPr dirty="0">
              <a:solidFill>
                <a:srgbClr val="984807"/>
              </a:solidFill>
              <a:latin typeface="Calibri"/>
              <a:cs typeface="Calibri"/>
            </a:endParaRPr>
          </a:p>
          <a:p>
            <a:pPr marL="285750" indent="-285750">
              <a:buSzPct val="75000"/>
              <a:buFont typeface="Arial"/>
              <a:buChar char="•"/>
            </a:pPr>
            <a:r>
              <a:rPr lang="en-US" dirty="0">
                <a:solidFill>
                  <a:srgbClr val="984807"/>
                </a:solidFill>
                <a:latin typeface="Calibri"/>
                <a:cs typeface="Calibri"/>
              </a:rPr>
              <a:t>Emphasis on ensuring that external actors will be part of the learning process and will have ownership of the evidence generated.</a:t>
            </a:r>
            <a:endParaRPr dirty="0">
              <a:solidFill>
                <a:srgbClr val="984807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108000" y="144360"/>
            <a:ext cx="8856360" cy="105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400" b="1" dirty="0">
                <a:solidFill>
                  <a:srgbClr val="6C3306"/>
                </a:solidFill>
                <a:latin typeface="Arial"/>
              </a:rPr>
              <a:t>Learning about what? Defining a learning agenda</a:t>
            </a:r>
            <a:endParaRPr dirty="0">
              <a:solidFill>
                <a:srgbClr val="6C3306"/>
              </a:solidFill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648000" y="993440"/>
            <a:ext cx="7848000" cy="42753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i="1" dirty="0">
                <a:solidFill>
                  <a:srgbClr val="6C3306"/>
                </a:solidFill>
                <a:latin typeface="Arial"/>
              </a:rPr>
              <a:t>Whose learning? Who defines the agenda?</a:t>
            </a:r>
            <a:endParaRPr i="1" dirty="0">
              <a:solidFill>
                <a:srgbClr val="6C3306"/>
              </a:solidFill>
            </a:endParaRPr>
          </a:p>
        </p:txBody>
      </p:sp>
      <p:pic>
        <p:nvPicPr>
          <p:cNvPr id="94" name="Picture 93"/>
          <p:cNvPicPr/>
          <p:nvPr/>
        </p:nvPicPr>
        <p:blipFill>
          <a:blip r:embed="rId2"/>
          <a:stretch>
            <a:fillRect/>
          </a:stretch>
        </p:blipFill>
        <p:spPr>
          <a:xfrm>
            <a:off x="3163700" y="2618060"/>
            <a:ext cx="2885760" cy="3876480"/>
          </a:xfrm>
          <a:prstGeom prst="rect">
            <a:avLst/>
          </a:prstGeom>
          <a:ln>
            <a:noFill/>
          </a:ln>
        </p:spPr>
      </p:pic>
      <p:pic>
        <p:nvPicPr>
          <p:cNvPr id="95" name="Picture 94"/>
          <p:cNvPicPr/>
          <p:nvPr/>
        </p:nvPicPr>
        <p:blipFill>
          <a:blip r:embed="rId3"/>
          <a:stretch>
            <a:fillRect/>
          </a:stretch>
        </p:blipFill>
        <p:spPr>
          <a:xfrm>
            <a:off x="444500" y="2844800"/>
            <a:ext cx="1855200" cy="3585940"/>
          </a:xfrm>
          <a:prstGeom prst="rect">
            <a:avLst/>
          </a:prstGeom>
          <a:ln>
            <a:noFill/>
          </a:ln>
        </p:spPr>
      </p:pic>
      <p:pic>
        <p:nvPicPr>
          <p:cNvPr id="96" name="Picture 95"/>
          <p:cNvPicPr/>
          <p:nvPr/>
        </p:nvPicPr>
        <p:blipFill>
          <a:blip r:embed="rId4"/>
          <a:stretch>
            <a:fillRect/>
          </a:stretch>
        </p:blipFill>
        <p:spPr>
          <a:xfrm>
            <a:off x="6394340" y="3060700"/>
            <a:ext cx="2114660" cy="3378640"/>
          </a:xfrm>
          <a:prstGeom prst="rect">
            <a:avLst/>
          </a:prstGeom>
          <a:ln>
            <a:noFill/>
          </a:ln>
        </p:spPr>
      </p:pic>
      <p:pic>
        <p:nvPicPr>
          <p:cNvPr id="97" name="Picture 96"/>
          <p:cNvPicPr/>
          <p:nvPr/>
        </p:nvPicPr>
        <p:blipFill>
          <a:blip r:embed="rId5"/>
          <a:stretch>
            <a:fillRect/>
          </a:stretch>
        </p:blipFill>
        <p:spPr>
          <a:xfrm>
            <a:off x="2380700" y="1451660"/>
            <a:ext cx="4676400" cy="119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287640" y="-58840"/>
            <a:ext cx="7014860" cy="105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400" b="1" dirty="0">
                <a:solidFill>
                  <a:srgbClr val="6C3306"/>
                </a:solidFill>
                <a:latin typeface="Arial"/>
              </a:rPr>
              <a:t>Results Framework, TOC and M&amp;E</a:t>
            </a:r>
            <a:endParaRPr dirty="0">
              <a:solidFill>
                <a:srgbClr val="6C3306"/>
              </a:solidFill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647640" y="993440"/>
            <a:ext cx="7848360" cy="38444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</a:pPr>
            <a:r>
              <a:rPr lang="en-US" sz="2000" b="1" dirty="0">
                <a:solidFill>
                  <a:srgbClr val="6C3306"/>
                </a:solidFill>
                <a:latin typeface="Calibri"/>
                <a:cs typeface="Calibri"/>
              </a:rPr>
              <a:t>A</a:t>
            </a: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1" dirty="0">
                <a:solidFill>
                  <a:srgbClr val="6C3306"/>
                </a:solidFill>
                <a:latin typeface="Calibri"/>
                <a:cs typeface="Calibri"/>
              </a:rPr>
              <a:t>Theory of Change</a:t>
            </a:r>
            <a:r>
              <a:rPr lang="en-US" sz="2000" dirty="0">
                <a:solidFill>
                  <a:srgbClr val="6C3306"/>
                </a:solidFill>
                <a:latin typeface="Calibri"/>
                <a:cs typeface="Calibri"/>
              </a:rPr>
              <a:t> </a:t>
            </a:r>
            <a:r>
              <a:rPr lang="en-US" sz="2000" dirty="0" smtClean="0">
                <a:solidFill>
                  <a:srgbClr val="833E07"/>
                </a:solidFill>
                <a:latin typeface="Calibri"/>
                <a:cs typeface="Calibri"/>
              </a:rPr>
              <a:t>articulates </a:t>
            </a:r>
            <a:r>
              <a:rPr lang="en-US" sz="2000" dirty="0">
                <a:solidFill>
                  <a:srgbClr val="833E07"/>
                </a:solidFill>
                <a:latin typeface="Calibri"/>
                <a:cs typeface="Calibri"/>
              </a:rPr>
              <a:t>how those involved in a change process understand how change takes place. In particular it:</a:t>
            </a:r>
            <a:endParaRPr sz="2000" dirty="0">
              <a:solidFill>
                <a:srgbClr val="833E07"/>
              </a:solidFill>
              <a:latin typeface="Calibri"/>
              <a:cs typeface="Calibri"/>
            </a:endParaRP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833E07"/>
                </a:solidFill>
                <a:latin typeface="Calibri"/>
                <a:cs typeface="Calibri"/>
              </a:rPr>
              <a:t>Articulates a common vision of change for a specific system</a:t>
            </a:r>
            <a:endParaRPr sz="2000" dirty="0">
              <a:solidFill>
                <a:srgbClr val="833E07"/>
              </a:solidFill>
              <a:latin typeface="Calibri"/>
              <a:cs typeface="Calibri"/>
            </a:endParaRP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833E07"/>
                </a:solidFill>
                <a:latin typeface="Calibri"/>
                <a:cs typeface="Calibri"/>
              </a:rPr>
              <a:t>Defines the actors and explores their role in contributing to specific changes</a:t>
            </a:r>
            <a:endParaRPr sz="2000" dirty="0">
              <a:solidFill>
                <a:srgbClr val="833E07"/>
              </a:solidFill>
              <a:latin typeface="Calibri"/>
              <a:cs typeface="Calibri"/>
            </a:endParaRP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833E07"/>
                </a:solidFill>
                <a:latin typeface="Calibri"/>
                <a:cs typeface="Calibri"/>
              </a:rPr>
              <a:t>Traces the casual pathways that connect activities, to outputs and various levels of outcomes (including unintended outcomes)</a:t>
            </a:r>
            <a:endParaRPr sz="2000" dirty="0">
              <a:solidFill>
                <a:srgbClr val="833E07"/>
              </a:solidFill>
              <a:latin typeface="Calibri"/>
              <a:cs typeface="Calibri"/>
            </a:endParaRP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833E07"/>
                </a:solidFill>
                <a:latin typeface="Calibri"/>
                <a:cs typeface="Calibri"/>
              </a:rPr>
              <a:t>Identifies the internal and external factors that can (enable, constrain) shape the change process</a:t>
            </a:r>
            <a:endParaRPr sz="2000" dirty="0">
              <a:solidFill>
                <a:srgbClr val="833E07"/>
              </a:solidFill>
              <a:latin typeface="Calibri"/>
              <a:cs typeface="Calibri"/>
            </a:endParaRPr>
          </a:p>
          <a:p>
            <a:pPr marL="742950" lvl="1" indent="-28575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833E07"/>
                </a:solidFill>
                <a:latin typeface="Calibri"/>
                <a:cs typeface="Calibri"/>
              </a:rPr>
              <a:t>Clarifies the assumptions that must hold in order for the change process to hold </a:t>
            </a:r>
            <a:r>
              <a:rPr lang="en-US" sz="2000" dirty="0" smtClean="0">
                <a:solidFill>
                  <a:srgbClr val="833E07"/>
                </a:solidFill>
                <a:latin typeface="Calibri"/>
                <a:cs typeface="Calibri"/>
              </a:rPr>
              <a:t>together</a:t>
            </a:r>
          </a:p>
          <a:p>
            <a:pPr lvl="1">
              <a:buSzPct val="75000"/>
            </a:pPr>
            <a:endParaRPr sz="2000" dirty="0">
              <a:latin typeface="Calibri"/>
              <a:cs typeface="Calibri"/>
            </a:endParaRPr>
          </a:p>
          <a:p>
            <a:pPr>
              <a:buSzPct val="45000"/>
            </a:pPr>
            <a:r>
              <a:rPr lang="en-US" sz="2000" dirty="0">
                <a:solidFill>
                  <a:srgbClr val="6C3306"/>
                </a:solidFill>
                <a:latin typeface="Calibri"/>
                <a:cs typeface="Calibri"/>
              </a:rPr>
              <a:t>A </a:t>
            </a:r>
            <a:r>
              <a:rPr lang="en-US" sz="2000" b="1" dirty="0">
                <a:solidFill>
                  <a:srgbClr val="6C3306"/>
                </a:solidFill>
                <a:latin typeface="Calibri"/>
                <a:cs typeface="Calibri"/>
              </a:rPr>
              <a:t>results framework </a:t>
            </a:r>
            <a:r>
              <a:rPr lang="en-US" sz="2000" dirty="0">
                <a:latin typeface="Calibri"/>
                <a:cs typeface="Calibri"/>
              </a:rPr>
              <a:t>sp</a:t>
            </a:r>
            <a:r>
              <a:rPr lang="en-US" sz="2000" dirty="0">
                <a:solidFill>
                  <a:srgbClr val="833E07"/>
                </a:solidFill>
                <a:latin typeface="Calibri"/>
                <a:cs typeface="Calibri"/>
              </a:rPr>
              <a:t>ells out the activities, outputs, outcomes and goal/vision of a programme/intervention.</a:t>
            </a:r>
            <a:endParaRPr sz="2000" dirty="0">
              <a:solidFill>
                <a:srgbClr val="833E07"/>
              </a:solidFill>
              <a:latin typeface="Calibri"/>
              <a:cs typeface="Calibri"/>
            </a:endParaRPr>
          </a:p>
          <a:p>
            <a:pPr marL="800100" lvl="1" indent="-342900">
              <a:buSzPct val="75000"/>
              <a:buFont typeface="Arial"/>
              <a:buChar char="•"/>
            </a:pPr>
            <a:r>
              <a:rPr lang="en-US" sz="2000" dirty="0">
                <a:solidFill>
                  <a:srgbClr val="833E07"/>
                </a:solidFill>
                <a:latin typeface="Calibri"/>
                <a:cs typeface="Calibri"/>
              </a:rPr>
              <a:t>A results framework is more of a performance measurement tool than a learning tool.</a:t>
            </a:r>
            <a:endParaRPr sz="2000" dirty="0">
              <a:solidFill>
                <a:srgbClr val="833E07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108000" y="-287440"/>
            <a:ext cx="8856360" cy="105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400" b="1" dirty="0">
                <a:solidFill>
                  <a:srgbClr val="6C3306"/>
                </a:solidFill>
                <a:latin typeface="Arial"/>
              </a:rPr>
              <a:t>Results Framework, TOC and M&amp;E</a:t>
            </a:r>
            <a:endParaRPr dirty="0">
              <a:solidFill>
                <a:srgbClr val="6C3306"/>
              </a:solidFill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647640" y="1413000"/>
            <a:ext cx="3829680" cy="384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8" name="TextShape 3"/>
          <p:cNvSpPr txBox="1"/>
          <p:nvPr/>
        </p:nvSpPr>
        <p:spPr>
          <a:xfrm>
            <a:off x="6743700" y="371600"/>
            <a:ext cx="2220660" cy="529260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</a:pPr>
            <a:r>
              <a:rPr lang="en-US" dirty="0" smtClean="0">
                <a:latin typeface="Calibri"/>
                <a:cs typeface="Calibri"/>
              </a:rPr>
              <a:t>The </a:t>
            </a:r>
            <a:r>
              <a:rPr lang="en-US" dirty="0">
                <a:latin typeface="Calibri"/>
                <a:cs typeface="Calibri"/>
              </a:rPr>
              <a:t>LIFT Results Framework defines </a:t>
            </a:r>
            <a:r>
              <a:rPr lang="en-US" dirty="0" smtClean="0">
                <a:latin typeface="Calibri"/>
                <a:cs typeface="Calibri"/>
              </a:rPr>
              <a:t>specific </a:t>
            </a:r>
            <a:r>
              <a:rPr lang="en-US" dirty="0">
                <a:latin typeface="Calibri"/>
                <a:cs typeface="Calibri"/>
              </a:rPr>
              <a:t>outputs and outcomes (i.e. changes) that LIFT seeks to contribute to.</a:t>
            </a:r>
            <a:endParaRPr dirty="0">
              <a:latin typeface="Calibri"/>
              <a:cs typeface="Calibri"/>
            </a:endParaRPr>
          </a:p>
          <a:p>
            <a:pPr>
              <a:buSzPct val="45000"/>
            </a:pPr>
            <a:r>
              <a:rPr lang="en-US" dirty="0">
                <a:latin typeface="Calibri"/>
                <a:cs typeface="Calibri"/>
              </a:rPr>
              <a:t>It serves as:</a:t>
            </a:r>
            <a:endParaRPr dirty="0">
              <a:latin typeface="Calibri"/>
              <a:cs typeface="Calibri"/>
            </a:endParaRPr>
          </a:p>
          <a:p>
            <a:pPr marL="266700" indent="-177800">
              <a:buSzPct val="75000"/>
              <a:buFont typeface="Arial"/>
              <a:buChar char="•"/>
            </a:pPr>
            <a:r>
              <a:rPr lang="en-US" dirty="0" smtClean="0">
                <a:latin typeface="Calibri"/>
                <a:cs typeface="Calibri"/>
              </a:rPr>
              <a:t>An accountability tool for establishing reporting commitments (upward to donors and from IPs below)</a:t>
            </a:r>
            <a:endParaRPr dirty="0" smtClean="0">
              <a:latin typeface="Calibri"/>
              <a:cs typeface="Calibri"/>
            </a:endParaRPr>
          </a:p>
          <a:p>
            <a:pPr marL="266700" indent="-177800">
              <a:buSzPct val="75000"/>
              <a:buFont typeface="Arial"/>
              <a:buChar char="•"/>
            </a:pPr>
            <a:r>
              <a:rPr lang="en-US" dirty="0" smtClean="0">
                <a:latin typeface="Calibri"/>
                <a:cs typeface="Calibri"/>
              </a:rPr>
              <a:t>A </a:t>
            </a:r>
            <a:r>
              <a:rPr lang="en-US" dirty="0">
                <a:latin typeface="Calibri"/>
                <a:cs typeface="Calibri"/>
              </a:rPr>
              <a:t>planning tool for framing programme level strategies</a:t>
            </a:r>
            <a:endParaRPr dirty="0">
              <a:latin typeface="Calibri"/>
              <a:cs typeface="Calibri"/>
            </a:endParaRPr>
          </a:p>
          <a:p>
            <a:pPr marL="266700" indent="-177800">
              <a:buSzPct val="75000"/>
              <a:buFont typeface="Arial"/>
              <a:buChar char="•"/>
            </a:pPr>
            <a:r>
              <a:rPr lang="en-US" dirty="0" smtClean="0">
                <a:latin typeface="Calibri"/>
                <a:cs typeface="Calibri"/>
              </a:rPr>
              <a:t>A tool for organizing evidence to support Knowledge management</a:t>
            </a:r>
            <a:endParaRPr dirty="0">
              <a:latin typeface="Calibri"/>
              <a:cs typeface="Calibri"/>
            </a:endParaRPr>
          </a:p>
        </p:txBody>
      </p:sp>
      <p:pic>
        <p:nvPicPr>
          <p:cNvPr id="109" name="Picture 108"/>
          <p:cNvPicPr/>
          <p:nvPr/>
        </p:nvPicPr>
        <p:blipFill>
          <a:blip r:embed="rId2"/>
          <a:stretch>
            <a:fillRect/>
          </a:stretch>
        </p:blipFill>
        <p:spPr>
          <a:xfrm>
            <a:off x="169400" y="371600"/>
            <a:ext cx="6409200" cy="6342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108000" y="-135040"/>
            <a:ext cx="8856360" cy="105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400" b="1" dirty="0">
                <a:solidFill>
                  <a:srgbClr val="6C3306"/>
                </a:solidFill>
                <a:latin typeface="Arial"/>
              </a:rPr>
              <a:t>Results Framework, TOC and M&amp;E</a:t>
            </a:r>
            <a:endParaRPr dirty="0">
              <a:solidFill>
                <a:srgbClr val="6C3306"/>
              </a:solidFill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825440" y="5397500"/>
            <a:ext cx="6464360" cy="9293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dirty="0">
                <a:latin typeface="Arial"/>
              </a:rPr>
              <a:t>R</a:t>
            </a:r>
            <a:r>
              <a:rPr lang="en-US" sz="1700" dirty="0">
                <a:latin typeface="Calibri"/>
                <a:cs typeface="Calibri"/>
              </a:rPr>
              <a:t>obust internal M&amp;E by IPs provides evidence about what works, what does not, to what extent, under what conditions. Helps to answer programme and relevant sectoral learning questions.</a:t>
            </a:r>
            <a:endParaRPr sz="1700" dirty="0">
              <a:latin typeface="Calibri"/>
              <a:cs typeface="Calibri"/>
            </a:endParaRPr>
          </a:p>
        </p:txBody>
      </p:sp>
      <p:sp>
        <p:nvSpPr>
          <p:cNvPr id="112" name="TextShape 3"/>
          <p:cNvSpPr txBox="1"/>
          <p:nvPr/>
        </p:nvSpPr>
        <p:spPr>
          <a:xfrm>
            <a:off x="7112000" y="211659"/>
            <a:ext cx="2032000" cy="48510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</a:pPr>
            <a:r>
              <a:rPr lang="en-US" sz="1600" dirty="0" smtClean="0">
                <a:latin typeface="Calibri"/>
                <a:cs typeface="Calibri"/>
              </a:rPr>
              <a:t>LIFT </a:t>
            </a:r>
            <a:r>
              <a:rPr lang="en-US" sz="1600" dirty="0">
                <a:latin typeface="Calibri"/>
                <a:cs typeface="Calibri"/>
              </a:rPr>
              <a:t>TOC &amp; Results Framework defines higher-level outcomes/outputs for programme level </a:t>
            </a:r>
            <a:r>
              <a:rPr lang="en-US" sz="1700" dirty="0">
                <a:latin typeface="Calibri"/>
                <a:cs typeface="Calibri"/>
              </a:rPr>
              <a:t>outcomes</a:t>
            </a:r>
            <a:r>
              <a:rPr lang="en-US" sz="1600" dirty="0">
                <a:latin typeface="Calibri"/>
                <a:cs typeface="Calibri"/>
              </a:rPr>
              <a:t>/outputs.</a:t>
            </a:r>
            <a:endParaRPr sz="1600" dirty="0">
              <a:latin typeface="Calibri"/>
              <a:cs typeface="Calibri"/>
            </a:endParaRPr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600" dirty="0">
                <a:latin typeface="Calibri"/>
                <a:cs typeface="Calibri"/>
              </a:rPr>
              <a:t>Individual Implementing Partners contribute to specific programme level outputs/outcomes through their </a:t>
            </a:r>
            <a:r>
              <a:rPr lang="en-US" sz="1600" dirty="0" smtClean="0">
                <a:latin typeface="Calibri"/>
                <a:cs typeface="Calibri"/>
              </a:rPr>
              <a:t>activities.</a:t>
            </a:r>
            <a:endParaRPr lang="en-US" sz="1600" dirty="0">
              <a:latin typeface="Calibri"/>
              <a:cs typeface="Calibri"/>
            </a:endParaRPr>
          </a:p>
          <a:p>
            <a:pPr marL="342900" indent="-342900">
              <a:buSzPct val="100000"/>
              <a:buFont typeface="+mj-lt"/>
              <a:buAutoNum type="arabicPeriod"/>
            </a:pPr>
            <a:r>
              <a:rPr lang="en-US" sz="1600" dirty="0" smtClean="0">
                <a:latin typeface="Calibri"/>
                <a:cs typeface="Calibri"/>
              </a:rPr>
              <a:t>IPs </a:t>
            </a:r>
            <a:r>
              <a:rPr lang="en-US" sz="1600" dirty="0">
                <a:latin typeface="Calibri"/>
                <a:cs typeface="Calibri"/>
              </a:rPr>
              <a:t>carry out routine M&amp;E in a systematic manner on the basis of programme TOCs and their own interventions.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113" name="Picture 112"/>
          <p:cNvPicPr/>
          <p:nvPr/>
        </p:nvPicPr>
        <p:blipFill>
          <a:blip r:embed="rId2"/>
          <a:stretch>
            <a:fillRect/>
          </a:stretch>
        </p:blipFill>
        <p:spPr>
          <a:xfrm>
            <a:off x="211700" y="787400"/>
            <a:ext cx="6900300" cy="4460020"/>
          </a:xfrm>
          <a:prstGeom prst="rect">
            <a:avLst/>
          </a:prstGeom>
          <a:ln>
            <a:noFill/>
          </a:ln>
        </p:spPr>
      </p:pic>
      <p:sp>
        <p:nvSpPr>
          <p:cNvPr id="114" name="TextShape 4"/>
          <p:cNvSpPr txBox="1"/>
          <p:nvPr/>
        </p:nvSpPr>
        <p:spPr>
          <a:xfrm>
            <a:off x="211700" y="787400"/>
            <a:ext cx="2391800" cy="20290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700" b="1" dirty="0">
                <a:solidFill>
                  <a:srgbClr val="6C3306"/>
                </a:solidFill>
                <a:latin typeface="Calibri"/>
                <a:cs typeface="Calibri"/>
              </a:rPr>
              <a:t>External/commissioned evaluations </a:t>
            </a:r>
            <a:r>
              <a:rPr lang="en-US" sz="1700" dirty="0">
                <a:latin typeface="Calibri"/>
                <a:cs typeface="Calibri"/>
              </a:rPr>
              <a:t>of programmes and research studies on key themes to validate internal M&amp;E and answer specific evaluation and learning questions</a:t>
            </a:r>
            <a:endParaRPr sz="17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139700" y="650540"/>
            <a:ext cx="3619500" cy="51307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</a:pPr>
            <a:r>
              <a:rPr lang="en-US" sz="1700" b="1" dirty="0">
                <a:solidFill>
                  <a:srgbClr val="800000"/>
                </a:solidFill>
                <a:latin typeface="Calibri"/>
                <a:cs typeface="Calibri"/>
              </a:rPr>
              <a:t>An online repository </a:t>
            </a:r>
            <a:r>
              <a:rPr lang="en-US" sz="1700" dirty="0">
                <a:latin typeface="Calibri"/>
                <a:cs typeface="Calibri"/>
              </a:rPr>
              <a:t>of evidence </a:t>
            </a:r>
            <a:r>
              <a:rPr lang="en-US" sz="1700" dirty="0" err="1">
                <a:latin typeface="Calibri"/>
                <a:cs typeface="Calibri"/>
              </a:rPr>
              <a:t>organised</a:t>
            </a:r>
            <a:r>
              <a:rPr lang="en-US" sz="1700" dirty="0">
                <a:latin typeface="Calibri"/>
                <a:cs typeface="Calibri"/>
              </a:rPr>
              <a:t> by:</a:t>
            </a:r>
            <a:endParaRPr sz="1700" dirty="0"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Outcomes/Thematic area</a:t>
            </a:r>
            <a:endParaRPr sz="1700" dirty="0"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Livelihood strategies/pathways</a:t>
            </a:r>
            <a:endParaRPr sz="1700" dirty="0"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Geographic region</a:t>
            </a:r>
            <a:endParaRPr sz="1700" dirty="0"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Types of use/user</a:t>
            </a:r>
            <a:endParaRPr sz="1700" dirty="0">
              <a:latin typeface="Calibri"/>
              <a:cs typeface="Calibri"/>
            </a:endParaRPr>
          </a:p>
          <a:p>
            <a:pPr>
              <a:buSzPct val="45000"/>
            </a:pPr>
            <a:r>
              <a:rPr lang="en-US" sz="1700" b="1" dirty="0">
                <a:solidFill>
                  <a:srgbClr val="800000"/>
                </a:solidFill>
                <a:latin typeface="Calibri"/>
                <a:cs typeface="Calibri"/>
              </a:rPr>
              <a:t>Content</a:t>
            </a:r>
            <a:r>
              <a:rPr lang="en-US" sz="1700" dirty="0">
                <a:solidFill>
                  <a:srgbClr val="800000"/>
                </a:solidFill>
                <a:latin typeface="Calibri"/>
                <a:cs typeface="Calibri"/>
              </a:rPr>
              <a:t>:</a:t>
            </a:r>
            <a:endParaRPr sz="1700" dirty="0">
              <a:solidFill>
                <a:srgbClr val="800000"/>
              </a:solidFill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Progress against outcomes</a:t>
            </a:r>
            <a:endParaRPr sz="1700" dirty="0"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Case studies of specific interventions</a:t>
            </a:r>
            <a:endParaRPr sz="1700" dirty="0"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Syntheses of lessons learned by IPs through internal M&amp;E (programme/sector-specific)</a:t>
            </a:r>
            <a:endParaRPr sz="1700" dirty="0"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Syntheses of insights in relation to learning agendas through thematic workshops</a:t>
            </a:r>
            <a:endParaRPr sz="1700" dirty="0"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Robust external evaluations on LIFT/programme performance to identify </a:t>
            </a:r>
            <a:r>
              <a:rPr lang="en-US" sz="1700" dirty="0" err="1">
                <a:latin typeface="Calibri"/>
                <a:cs typeface="Calibri"/>
              </a:rPr>
              <a:t>scaleable</a:t>
            </a:r>
            <a:r>
              <a:rPr lang="en-US" sz="1700" dirty="0">
                <a:latin typeface="Calibri"/>
                <a:cs typeface="Calibri"/>
              </a:rPr>
              <a:t> solutions, opportunities for improvement and risks, challenges to be addressed</a:t>
            </a:r>
            <a:endParaRPr sz="1700" dirty="0">
              <a:latin typeface="Calibri"/>
              <a:cs typeface="Calibri"/>
            </a:endParaRPr>
          </a:p>
          <a:p>
            <a:pPr marL="444500" lvl="1" indent="-177800">
              <a:buSzPct val="75000"/>
              <a:buFont typeface="Arial"/>
              <a:buChar char="•"/>
            </a:pPr>
            <a:r>
              <a:rPr lang="en-US" sz="1700" dirty="0">
                <a:latin typeface="Calibri"/>
                <a:cs typeface="Calibri"/>
              </a:rPr>
              <a:t>Selected research studies to deepen understanding of key issues</a:t>
            </a:r>
            <a:endParaRPr sz="1700" dirty="0">
              <a:latin typeface="Calibri"/>
              <a:cs typeface="Calibri"/>
            </a:endParaRPr>
          </a:p>
        </p:txBody>
      </p:sp>
      <p:pic>
        <p:nvPicPr>
          <p:cNvPr id="116" name="Picture 115"/>
          <p:cNvPicPr/>
          <p:nvPr/>
        </p:nvPicPr>
        <p:blipFill>
          <a:blip r:embed="rId2"/>
          <a:stretch>
            <a:fillRect/>
          </a:stretch>
        </p:blipFill>
        <p:spPr>
          <a:xfrm>
            <a:off x="3759200" y="72000"/>
            <a:ext cx="5354560" cy="6624000"/>
          </a:xfrm>
          <a:prstGeom prst="rect">
            <a:avLst/>
          </a:prstGeom>
          <a:ln>
            <a:noFill/>
          </a:ln>
        </p:spPr>
      </p:pic>
      <p:sp>
        <p:nvSpPr>
          <p:cNvPr id="117" name="TextShape 2"/>
          <p:cNvSpPr txBox="1"/>
          <p:nvPr/>
        </p:nvSpPr>
        <p:spPr>
          <a:xfrm>
            <a:off x="285800" y="-135040"/>
            <a:ext cx="8856360" cy="105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2400" b="1" dirty="0">
                <a:solidFill>
                  <a:srgbClr val="6C3306"/>
                </a:solidFill>
                <a:latin typeface="Arial"/>
              </a:rPr>
              <a:t>Knowledge portal</a:t>
            </a:r>
            <a:endParaRPr dirty="0">
              <a:solidFill>
                <a:srgbClr val="6C330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954</Words>
  <Application>Microsoft Macintosh PowerPoint</Application>
  <PresentationFormat>On-screen Show (4:3)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Enabling Evidence Based Learning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Yvonne Maria Pinto</cp:lastModifiedBy>
  <cp:revision>12</cp:revision>
  <dcterms:modified xsi:type="dcterms:W3CDTF">2014-11-17T11:07:16Z</dcterms:modified>
</cp:coreProperties>
</file>